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9" r:id="rId1"/>
  </p:sldMasterIdLst>
  <p:notesMasterIdLst>
    <p:notesMasterId r:id="rId17"/>
  </p:notesMasterIdLst>
  <p:sldIdLst>
    <p:sldId id="310" r:id="rId2"/>
    <p:sldId id="293" r:id="rId3"/>
    <p:sldId id="311" r:id="rId4"/>
    <p:sldId id="312" r:id="rId5"/>
    <p:sldId id="299" r:id="rId6"/>
    <p:sldId id="301" r:id="rId7"/>
    <p:sldId id="304" r:id="rId8"/>
    <p:sldId id="313" r:id="rId9"/>
    <p:sldId id="314" r:id="rId10"/>
    <p:sldId id="315" r:id="rId11"/>
    <p:sldId id="316" r:id="rId12"/>
    <p:sldId id="317" r:id="rId13"/>
    <p:sldId id="318" r:id="rId14"/>
    <p:sldId id="303"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2118"/>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01A3-74A2-1645-B2C5-78DA1008AE5C}" type="datetimeFigureOut">
              <a:rPr lang="en-US" smtClean="0"/>
              <a:t>8/28/21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69FD1-7027-B24D-BBD4-CD7B5DE30979}" type="slidenum">
              <a:rPr lang="en-US" smtClean="0"/>
              <a:t>‹#›</a:t>
            </a:fld>
            <a:endParaRPr lang="en-US"/>
          </a:p>
        </p:txBody>
      </p:sp>
    </p:spTree>
    <p:extLst>
      <p:ext uri="{BB962C8B-B14F-4D97-AF65-F5344CB8AC3E}">
        <p14:creationId xmlns:p14="http://schemas.microsoft.com/office/powerpoint/2010/main" val="16952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069FD1-7027-B24D-BBD4-CD7B5DE30979}" type="slidenum">
              <a:rPr lang="en-US" smtClean="0"/>
              <a:t>1</a:t>
            </a:fld>
            <a:endParaRPr lang="en-US"/>
          </a:p>
        </p:txBody>
      </p:sp>
    </p:spTree>
    <p:extLst>
      <p:ext uri="{BB962C8B-B14F-4D97-AF65-F5344CB8AC3E}">
        <p14:creationId xmlns:p14="http://schemas.microsoft.com/office/powerpoint/2010/main" val="48270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Gate &gt; Controls Input</a:t>
            </a:r>
          </a:p>
          <a:p>
            <a:r>
              <a:rPr lang="en-US" dirty="0" smtClean="0"/>
              <a:t>Forget Gate &gt; </a:t>
            </a:r>
            <a:r>
              <a:rPr lang="en-US" dirty="0" smtClean="0"/>
              <a:t>Controls </a:t>
            </a:r>
            <a:r>
              <a:rPr lang="en-US" dirty="0" smtClean="0"/>
              <a:t>Hidden state</a:t>
            </a:r>
          </a:p>
          <a:p>
            <a:r>
              <a:rPr lang="en-US" dirty="0" smtClean="0"/>
              <a:t>Output Gate &gt; </a:t>
            </a:r>
            <a:r>
              <a:rPr lang="en-US" dirty="0" smtClean="0"/>
              <a:t>Controls  </a:t>
            </a:r>
            <a:r>
              <a:rPr lang="en-US" dirty="0" smtClean="0"/>
              <a:t>Output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Changes from RNN include, hidden state </a:t>
            </a:r>
            <a:r>
              <a:rPr lang="en-US" dirty="0" err="1" smtClean="0"/>
              <a:t>ht</a:t>
            </a:r>
            <a:r>
              <a:rPr lang="en-US" dirty="0" smtClean="0"/>
              <a:t> becomes cell state </a:t>
            </a:r>
            <a:r>
              <a:rPr lang="en-US" dirty="0" err="1" smtClean="0"/>
              <a:t>ct</a:t>
            </a:r>
            <a:r>
              <a:rPr lang="en-US" dirty="0" smtClean="0"/>
              <a:t> and output </a:t>
            </a:r>
            <a:r>
              <a:rPr lang="en-US" dirty="0" err="1" smtClean="0"/>
              <a:t>yt</a:t>
            </a:r>
            <a:r>
              <a:rPr lang="en-US" dirty="0" smtClean="0"/>
              <a:t> becomes hidden state </a:t>
            </a:r>
            <a:r>
              <a:rPr lang="en-US" dirty="0" err="1" smtClean="0"/>
              <a:t>ht</a:t>
            </a:r>
            <a:r>
              <a:rPr lang="en-US" dirty="0" smtClean="0"/>
              <a:t> </a:t>
            </a:r>
          </a:p>
          <a:p>
            <a:endParaRPr lang="en-US" dirty="0"/>
          </a:p>
        </p:txBody>
      </p:sp>
      <p:sp>
        <p:nvSpPr>
          <p:cNvPr id="4" name="Slide Number Placeholder 3"/>
          <p:cNvSpPr>
            <a:spLocks noGrp="1"/>
          </p:cNvSpPr>
          <p:nvPr>
            <p:ph type="sldNum" sz="quarter" idx="10"/>
          </p:nvPr>
        </p:nvSpPr>
        <p:spPr/>
        <p:txBody>
          <a:bodyPr/>
          <a:lstStyle/>
          <a:p>
            <a:fld id="{27069FD1-7027-B24D-BBD4-CD7B5DE30979}" type="slidenum">
              <a:rPr lang="en-US" smtClean="0"/>
              <a:t>8</a:t>
            </a:fld>
            <a:endParaRPr lang="en-US"/>
          </a:p>
        </p:txBody>
      </p:sp>
    </p:spTree>
    <p:extLst>
      <p:ext uri="{BB962C8B-B14F-4D97-AF65-F5344CB8AC3E}">
        <p14:creationId xmlns:p14="http://schemas.microsoft.com/office/powerpoint/2010/main" val="1743139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Transformer architecture consists of encoder and decoder. Consider an example of machine translation task. </a:t>
            </a:r>
            <a:endParaRPr lang="en-US" dirty="0" smtClean="0"/>
          </a:p>
          <a:p>
            <a:r>
              <a:rPr lang="en-US" sz="1200" kern="1200" dirty="0" smtClean="0">
                <a:solidFill>
                  <a:schemeClr val="tx1"/>
                </a:solidFill>
                <a:effectLst/>
                <a:latin typeface="+mn-lt"/>
                <a:ea typeface="+mn-ea"/>
                <a:cs typeface="+mn-cs"/>
              </a:rPr>
              <a:t>Source language statement is embedded and processed by encoder while the target language translation so far is produced by decoder one token at a time.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Implementation of Transformer architecture was found to outperform all the state of the art machine translation benchmark and soon became the state 0f the art mode for machine translation and other NLP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27069FD1-7027-B24D-BBD4-CD7B5DE30979}" type="slidenum">
              <a:rPr lang="en-US" smtClean="0"/>
              <a:t>9</a:t>
            </a:fld>
            <a:endParaRPr lang="en-US"/>
          </a:p>
        </p:txBody>
      </p:sp>
    </p:spTree>
    <p:extLst>
      <p:ext uri="{BB962C8B-B14F-4D97-AF65-F5344CB8AC3E}">
        <p14:creationId xmlns:p14="http://schemas.microsoft.com/office/powerpoint/2010/main" val="1219175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5CA82A-4E36-BA43-BD28-FC0987E6974B}"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8CEFA9-6A6E-A64B-A090-48C598709B85}"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4969AC-6423-CF44-B196-C72B37A5FB28}"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E5E7B-F70D-7844-BD1F-4E424D97FCAC}"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AB9A3A-220C-7949-828B-B683ED4E7B0E}"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32311A-6272-CB4A-ADDA-6147A0E11D95}" type="datetime1">
              <a:rPr lang="en-IN" smtClean="0"/>
              <a:t>28/08/21</a:t>
            </a:fld>
            <a:endParaRPr lang="en-US"/>
          </a:p>
        </p:txBody>
      </p:sp>
      <p:sp>
        <p:nvSpPr>
          <p:cNvPr id="6" name="Footer Placeholder 5"/>
          <p:cNvSpPr>
            <a:spLocks noGrp="1"/>
          </p:cNvSpPr>
          <p:nvPr>
            <p:ph type="ftr" sz="quarter" idx="11"/>
          </p:nvPr>
        </p:nvSpPr>
        <p:spPr/>
        <p:txBody>
          <a:bodyPr/>
          <a:lstStyle/>
          <a:p>
            <a:r>
              <a:rPr lang="en-US" smtClean="0"/>
              <a:t>AISSMS College of Engineering</a:t>
            </a:r>
            <a:endParaRPr lang="en-US"/>
          </a:p>
        </p:txBody>
      </p:sp>
      <p:sp>
        <p:nvSpPr>
          <p:cNvPr id="7" name="Slide Number Placeholder 6"/>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DA9082-3658-8945-AD5B-234068152520}" type="datetime1">
              <a:rPr lang="en-IN" smtClean="0"/>
              <a:t>28/08/21</a:t>
            </a:fld>
            <a:endParaRPr lang="en-US"/>
          </a:p>
        </p:txBody>
      </p:sp>
      <p:sp>
        <p:nvSpPr>
          <p:cNvPr id="8" name="Footer Placeholder 7"/>
          <p:cNvSpPr>
            <a:spLocks noGrp="1"/>
          </p:cNvSpPr>
          <p:nvPr>
            <p:ph type="ftr" sz="quarter" idx="11"/>
          </p:nvPr>
        </p:nvSpPr>
        <p:spPr/>
        <p:txBody>
          <a:bodyPr/>
          <a:lstStyle/>
          <a:p>
            <a:r>
              <a:rPr lang="en-US" smtClean="0"/>
              <a:t>AISSMS College of Engineering</a:t>
            </a:r>
            <a:endParaRPr lang="en-US"/>
          </a:p>
        </p:txBody>
      </p:sp>
      <p:sp>
        <p:nvSpPr>
          <p:cNvPr id="9" name="Slide Number Placeholder 8"/>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399509-E35D-E147-BD0A-7AF6B8772AA5}" type="datetime1">
              <a:rPr lang="en-IN" smtClean="0"/>
              <a:t>28/08/21</a:t>
            </a:fld>
            <a:endParaRPr lang="en-US"/>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BB320-B800-014C-A4CD-330AE73C7D88}" type="datetime1">
              <a:rPr lang="en-IN" smtClean="0"/>
              <a:t>28/08/21</a:t>
            </a:fld>
            <a:endParaRPr lang="en-US"/>
          </a:p>
        </p:txBody>
      </p:sp>
      <p:sp>
        <p:nvSpPr>
          <p:cNvPr id="3" name="Footer Placeholder 2"/>
          <p:cNvSpPr>
            <a:spLocks noGrp="1"/>
          </p:cNvSpPr>
          <p:nvPr>
            <p:ph type="ftr" sz="quarter" idx="11"/>
          </p:nvPr>
        </p:nvSpPr>
        <p:spPr/>
        <p:txBody>
          <a:bodyPr/>
          <a:lstStyle/>
          <a:p>
            <a:r>
              <a:rPr lang="en-US" smtClean="0"/>
              <a:t>AISSMS College of Engineering</a:t>
            </a:r>
            <a:endParaRPr lang="en-US"/>
          </a:p>
        </p:txBody>
      </p:sp>
      <p:sp>
        <p:nvSpPr>
          <p:cNvPr id="4" name="Slide Number Placeholder 3"/>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0A1E4-E7FF-B743-A251-CAB92A9ADD3E}" type="datetime1">
              <a:rPr lang="en-IN" smtClean="0"/>
              <a:t>28/08/21</a:t>
            </a:fld>
            <a:endParaRPr lang="en-US"/>
          </a:p>
        </p:txBody>
      </p:sp>
      <p:sp>
        <p:nvSpPr>
          <p:cNvPr id="6" name="Footer Placeholder 5"/>
          <p:cNvSpPr>
            <a:spLocks noGrp="1"/>
          </p:cNvSpPr>
          <p:nvPr>
            <p:ph type="ftr" sz="quarter" idx="11"/>
          </p:nvPr>
        </p:nvSpPr>
        <p:spPr/>
        <p:txBody>
          <a:bodyPr/>
          <a:lstStyle/>
          <a:p>
            <a:r>
              <a:rPr lang="en-US" smtClean="0"/>
              <a:t>AISSMS College of Engineering</a:t>
            </a:r>
            <a:endParaRPr lang="en-US"/>
          </a:p>
        </p:txBody>
      </p:sp>
      <p:sp>
        <p:nvSpPr>
          <p:cNvPr id="7" name="Slide Number Placeholder 6"/>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C8BDED-EC84-064A-8C4C-F598C4BF41BA}" type="datetime1">
              <a:rPr lang="en-IN" smtClean="0"/>
              <a:t>28/08/21</a:t>
            </a:fld>
            <a:endParaRPr lang="en-US"/>
          </a:p>
        </p:txBody>
      </p:sp>
      <p:sp>
        <p:nvSpPr>
          <p:cNvPr id="6" name="Footer Placeholder 5"/>
          <p:cNvSpPr>
            <a:spLocks noGrp="1"/>
          </p:cNvSpPr>
          <p:nvPr>
            <p:ph type="ftr" sz="quarter" idx="11"/>
          </p:nvPr>
        </p:nvSpPr>
        <p:spPr/>
        <p:txBody>
          <a:bodyPr/>
          <a:lstStyle/>
          <a:p>
            <a:r>
              <a:rPr lang="en-US" smtClean="0"/>
              <a:t>AISSMS College of Engineering</a:t>
            </a:r>
            <a:endParaRPr lang="en-US" dirty="0"/>
          </a:p>
        </p:txBody>
      </p:sp>
      <p:sp>
        <p:nvSpPr>
          <p:cNvPr id="7" name="Slide Number Placeholder 6"/>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23C0E-561C-1847-B356-3F343E5BCF63}" type="datetime1">
              <a:rPr lang="en-IN" smtClean="0"/>
              <a:t>28/08/21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AISSMS College of Engineering</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33E49-B745-7F41-B811-0ABBCB0FC67A}"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42176" y="97185"/>
            <a:ext cx="1036920" cy="983470"/>
          </a:xfrm>
          <a:prstGeom prst="rect">
            <a:avLst/>
          </a:prstGeom>
        </p:spPr>
      </p:pic>
    </p:spTree>
    <p:extLst>
      <p:ext uri="{BB962C8B-B14F-4D97-AF65-F5344CB8AC3E}">
        <p14:creationId xmlns:p14="http://schemas.microsoft.com/office/powerpoint/2010/main" val="18444605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ukeriamir@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5857" y="2412544"/>
            <a:ext cx="8960285" cy="1105985"/>
          </a:xfrm>
        </p:spPr>
        <p:txBody>
          <a:bodyPr>
            <a:normAutofit fontScale="90000"/>
          </a:bodyPr>
          <a:lstStyle/>
          <a:p>
            <a:r>
              <a:rPr lang="en-US" sz="4400" b="1" dirty="0" smtClean="0"/>
              <a:t/>
            </a:r>
            <a:br>
              <a:rPr lang="en-US" sz="4400" b="1" dirty="0" smtClean="0"/>
            </a:br>
            <a:r>
              <a:rPr lang="en-US" sz="4400" b="1" dirty="0" smtClean="0"/>
              <a:t>SEMINAR III</a:t>
            </a:r>
            <a:br>
              <a:rPr lang="en-US" sz="4400" b="1" dirty="0" smtClean="0"/>
            </a:br>
            <a:r>
              <a:rPr lang="en-US" sz="4000" dirty="0" smtClean="0"/>
              <a:t> </a:t>
            </a:r>
            <a:r>
              <a:rPr lang="en-US" sz="4000" dirty="0"/>
              <a:t>Towards Detecting Dictionary Based Malicious Domain </a:t>
            </a:r>
            <a:r>
              <a:rPr lang="en-US" sz="4000" dirty="0" smtClean="0"/>
              <a:t>Names</a:t>
            </a:r>
            <a:r>
              <a:rPr lang="en-US" sz="4400" dirty="0"/>
              <a:t/>
            </a:r>
            <a:br>
              <a:rPr lang="en-US" sz="4400" dirty="0"/>
            </a:br>
            <a:r>
              <a:rPr lang="en-US" sz="4400" b="1" dirty="0"/>
              <a:t/>
            </a:r>
            <a:br>
              <a:rPr lang="en-US" sz="4400" b="1" dirty="0"/>
            </a:br>
            <a:endParaRPr lang="en-US" sz="4400" b="1" dirty="0"/>
          </a:p>
        </p:txBody>
      </p:sp>
      <p:sp>
        <p:nvSpPr>
          <p:cNvPr id="3" name="Subtitle 2"/>
          <p:cNvSpPr>
            <a:spLocks noGrp="1"/>
          </p:cNvSpPr>
          <p:nvPr>
            <p:ph type="subTitle" idx="1"/>
          </p:nvPr>
        </p:nvSpPr>
        <p:spPr>
          <a:xfrm>
            <a:off x="1421704" y="2754442"/>
            <a:ext cx="9348592" cy="2861393"/>
          </a:xfrm>
        </p:spPr>
        <p:txBody>
          <a:bodyPr>
            <a:normAutofit fontScale="92500" lnSpcReduction="20000"/>
          </a:bodyPr>
          <a:lstStyle/>
          <a:p>
            <a:r>
              <a:rPr lang="en-US" dirty="0" smtClean="0"/>
              <a:t>Mr. Amir </a:t>
            </a:r>
            <a:r>
              <a:rPr lang="en-US" dirty="0" err="1" smtClean="0"/>
              <a:t>Mukeri</a:t>
            </a:r>
            <a:endParaRPr lang="en-US" dirty="0" smtClean="0"/>
          </a:p>
          <a:p>
            <a:r>
              <a:rPr lang="en-US" sz="1800" dirty="0" smtClean="0"/>
              <a:t>M.E. (Computer Engineering) Candidate</a:t>
            </a:r>
          </a:p>
          <a:p>
            <a:r>
              <a:rPr lang="en-US" sz="1800" dirty="0" smtClean="0"/>
              <a:t>Roll No. 18MC001</a:t>
            </a:r>
          </a:p>
          <a:p>
            <a:r>
              <a:rPr lang="en-US" sz="1800" dirty="0" smtClean="0"/>
              <a:t>Department of Computer Engineering</a:t>
            </a:r>
            <a:endParaRPr lang="en-US" sz="1800" dirty="0"/>
          </a:p>
          <a:p>
            <a:r>
              <a:rPr lang="en-US" sz="1800" dirty="0" smtClean="0">
                <a:hlinkClick r:id="rId3"/>
              </a:rPr>
              <a:t>mukeriamir@gmail.com</a:t>
            </a:r>
            <a:endParaRPr lang="en-US" sz="1800" dirty="0" smtClean="0"/>
          </a:p>
          <a:p>
            <a:endParaRPr lang="en-US" sz="1800" dirty="0" smtClean="0"/>
          </a:p>
          <a:p>
            <a:r>
              <a:rPr lang="en-US" sz="1800" i="1" dirty="0" smtClean="0"/>
              <a:t>Under the guidance of: </a:t>
            </a:r>
          </a:p>
          <a:p>
            <a:r>
              <a:rPr lang="en-US" dirty="0" smtClean="0"/>
              <a:t>Dr</a:t>
            </a:r>
            <a:r>
              <a:rPr lang="en-US" dirty="0"/>
              <a:t>. D.P. Gaikwad</a:t>
            </a:r>
          </a:p>
          <a:p>
            <a:r>
              <a:rPr lang="en-US" sz="1800" dirty="0" smtClean="0"/>
              <a:t>Department of Computer Engineering</a:t>
            </a:r>
            <a:endParaRPr lang="en-US" sz="1800" dirty="0"/>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4" name="Slide Number Placeholder 3"/>
          <p:cNvSpPr>
            <a:spLocks noGrp="1"/>
          </p:cNvSpPr>
          <p:nvPr>
            <p:ph type="sldNum" sz="quarter" idx="12"/>
          </p:nvPr>
        </p:nvSpPr>
        <p:spPr/>
        <p:txBody>
          <a:bodyPr/>
          <a:lstStyle/>
          <a:p>
            <a:fld id="{4C233E49-B745-7F41-B811-0ABBCB0FC67A}" type="slidenum">
              <a:rPr lang="en-US" smtClean="0"/>
              <a:t>1</a:t>
            </a:fld>
            <a:endParaRPr lang="en-US"/>
          </a:p>
        </p:txBody>
      </p:sp>
    </p:spTree>
    <p:extLst>
      <p:ext uri="{BB962C8B-B14F-4D97-AF65-F5344CB8AC3E}">
        <p14:creationId xmlns:p14="http://schemas.microsoft.com/office/powerpoint/2010/main" val="43036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a:t>
            </a:r>
            <a:r>
              <a:rPr lang="en-US" dirty="0"/>
              <a:t>Encoder Representations from Transformer(BERT)</a:t>
            </a:r>
          </a:p>
        </p:txBody>
      </p:sp>
      <p:sp>
        <p:nvSpPr>
          <p:cNvPr id="3" name="Content Placeholder 2"/>
          <p:cNvSpPr>
            <a:spLocks noGrp="1"/>
          </p:cNvSpPr>
          <p:nvPr>
            <p:ph idx="1"/>
          </p:nvPr>
        </p:nvSpPr>
        <p:spPr>
          <a:xfrm>
            <a:off x="838200" y="1825625"/>
            <a:ext cx="10515600" cy="3195826"/>
          </a:xfrm>
        </p:spPr>
        <p:txBody>
          <a:bodyPr/>
          <a:lstStyle/>
          <a:p>
            <a:r>
              <a:rPr lang="en-US" i="1" dirty="0"/>
              <a:t>Bidirectional Encoder Representations from Transformer (</a:t>
            </a:r>
            <a:r>
              <a:rPr lang="en-US" b="1" i="1" dirty="0"/>
              <a:t>BERT</a:t>
            </a:r>
            <a:r>
              <a:rPr lang="en-US" dirty="0"/>
              <a:t>) by Devlin et al. in 2018 that takes benefit of transfer learning. </a:t>
            </a:r>
            <a:endParaRPr lang="en-US" dirty="0" smtClean="0"/>
          </a:p>
          <a:p>
            <a:r>
              <a:rPr lang="en-US" b="1" dirty="0" smtClean="0"/>
              <a:t>Transfer </a:t>
            </a:r>
            <a:r>
              <a:rPr lang="en-US" b="1" dirty="0"/>
              <a:t>learning </a:t>
            </a:r>
            <a:r>
              <a:rPr lang="en-US" dirty="0"/>
              <a:t>allows model trained on different dataset to be utilized for specific downstream task. </a:t>
            </a:r>
            <a:endParaRPr lang="en-US" dirty="0" smtClean="0"/>
          </a:p>
          <a:p>
            <a:r>
              <a:rPr lang="en-US" dirty="0" smtClean="0"/>
              <a:t>BERT </a:t>
            </a:r>
            <a:r>
              <a:rPr lang="en-US" dirty="0"/>
              <a:t>is based on Transformer architecture however it only uses encoder from Transformer. </a:t>
            </a:r>
            <a:endParaRPr lang="en-US" dirty="0" smtClean="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10</a:t>
            </a:fld>
            <a:endParaRPr lang="en-US"/>
          </a:p>
        </p:txBody>
      </p:sp>
      <p:pic>
        <p:nvPicPr>
          <p:cNvPr id="6" name="Picture 5"/>
          <p:cNvPicPr>
            <a:picLocks noChangeAspect="1"/>
          </p:cNvPicPr>
          <p:nvPr/>
        </p:nvPicPr>
        <p:blipFill>
          <a:blip r:embed="rId2"/>
          <a:stretch>
            <a:fillRect/>
          </a:stretch>
        </p:blipFill>
        <p:spPr>
          <a:xfrm>
            <a:off x="3676650" y="4695512"/>
            <a:ext cx="4838700" cy="1536700"/>
          </a:xfrm>
          <a:prstGeom prst="rect">
            <a:avLst/>
          </a:prstGeom>
        </p:spPr>
      </p:pic>
    </p:spTree>
    <p:extLst>
      <p:ext uri="{BB962C8B-B14F-4D97-AF65-F5344CB8AC3E}">
        <p14:creationId xmlns:p14="http://schemas.microsoft.com/office/powerpoint/2010/main" val="393136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BERT</a:t>
            </a:r>
            <a:endParaRPr lang="en-US" dirty="0"/>
          </a:p>
        </p:txBody>
      </p:sp>
      <p:sp>
        <p:nvSpPr>
          <p:cNvPr id="3" name="Content Placeholder 2"/>
          <p:cNvSpPr>
            <a:spLocks noGrp="1"/>
          </p:cNvSpPr>
          <p:nvPr>
            <p:ph idx="1"/>
          </p:nvPr>
        </p:nvSpPr>
        <p:spPr/>
        <p:txBody>
          <a:bodyPr>
            <a:normAutofit fontScale="77500" lnSpcReduction="20000"/>
          </a:bodyPr>
          <a:lstStyle/>
          <a:p>
            <a:r>
              <a:rPr lang="en-US" dirty="0"/>
              <a:t>Training BERT happens in two steps viz. Pre-training and Fine-Tuning.</a:t>
            </a:r>
          </a:p>
          <a:p>
            <a:r>
              <a:rPr lang="en-US" dirty="0"/>
              <a:t>In </a:t>
            </a:r>
            <a:r>
              <a:rPr lang="en-US" b="1" dirty="0"/>
              <a:t>pre-training phase</a:t>
            </a:r>
            <a:r>
              <a:rPr lang="en-US" dirty="0"/>
              <a:t>, through unsupervised learning BERT develops natural language understanding using Masked Language Modeling(MLM) and Next Sentence Prediction (NSP). </a:t>
            </a:r>
            <a:endParaRPr lang="en-US" dirty="0" smtClean="0"/>
          </a:p>
          <a:p>
            <a:pPr lvl="1"/>
            <a:r>
              <a:rPr lang="en-US" b="1" dirty="0" smtClean="0"/>
              <a:t>MLM:</a:t>
            </a:r>
            <a:r>
              <a:rPr lang="en-US" dirty="0" smtClean="0"/>
              <a:t> unsupervised </a:t>
            </a:r>
            <a:r>
              <a:rPr lang="en-US" dirty="0"/>
              <a:t>task where a random word is masked in a sentence and model predicts the probability distribution of output words. </a:t>
            </a:r>
            <a:endParaRPr lang="en-US" dirty="0" smtClean="0"/>
          </a:p>
          <a:p>
            <a:pPr lvl="1"/>
            <a:r>
              <a:rPr lang="en-US" dirty="0" smtClean="0"/>
              <a:t>For </a:t>
            </a:r>
            <a:r>
              <a:rPr lang="en-US" dirty="0"/>
              <a:t>language modeling BERT uses deep bidirectional model instead of using only left-to-right or concatenated two model outputs. </a:t>
            </a:r>
            <a:endParaRPr lang="en-US" dirty="0" smtClean="0"/>
          </a:p>
          <a:p>
            <a:pPr lvl="1"/>
            <a:r>
              <a:rPr lang="en-US" b="1" dirty="0" smtClean="0"/>
              <a:t>NSP</a:t>
            </a:r>
            <a:r>
              <a:rPr lang="en-US" dirty="0"/>
              <a:t>:</a:t>
            </a:r>
            <a:r>
              <a:rPr lang="en-US" dirty="0" smtClean="0"/>
              <a:t> </a:t>
            </a:r>
            <a:r>
              <a:rPr lang="en-US" dirty="0"/>
              <a:t>given a pair of sentences A and B, if B follows A then its labelled as </a:t>
            </a:r>
            <a:r>
              <a:rPr lang="en-US" i="1" dirty="0" err="1"/>
              <a:t>IsNext</a:t>
            </a:r>
            <a:r>
              <a:rPr lang="en-US" dirty="0"/>
              <a:t> otherwise </a:t>
            </a:r>
            <a:r>
              <a:rPr lang="en-US" i="1" dirty="0" err="1"/>
              <a:t>NotNext</a:t>
            </a:r>
            <a:r>
              <a:rPr lang="en-US" dirty="0"/>
              <a:t>. </a:t>
            </a:r>
            <a:endParaRPr lang="en-US" dirty="0" smtClean="0"/>
          </a:p>
          <a:p>
            <a:r>
              <a:rPr lang="en-US" dirty="0" smtClean="0"/>
              <a:t>In </a:t>
            </a:r>
            <a:r>
              <a:rPr lang="en-US" b="1" dirty="0"/>
              <a:t>fine-tuning phase</a:t>
            </a:r>
            <a:r>
              <a:rPr lang="en-US" dirty="0"/>
              <a:t>, BERT is trained for task specific labeled dataset such as sentiment classification or Question-Answering. In this phase, pre-trained model is trained end-to-end and all the parameters are fine tuned for specific task. This is relatively inexpensive and less time consuming training. </a:t>
            </a:r>
          </a:p>
          <a:p>
            <a:r>
              <a:rPr lang="en-US" dirty="0"/>
              <a:t>BERT is pertained on Wikipedia and </a:t>
            </a:r>
            <a:r>
              <a:rPr lang="en-US" dirty="0" err="1"/>
              <a:t>BookCorpus</a:t>
            </a:r>
            <a:r>
              <a:rPr lang="en-US" dirty="0"/>
              <a:t> dataset. </a:t>
            </a:r>
            <a:endParaRPr lang="en-US" dirty="0" smtClean="0"/>
          </a:p>
          <a:p>
            <a:r>
              <a:rPr lang="en-US" dirty="0" err="1" smtClean="0"/>
              <a:t>BERTbase</a:t>
            </a:r>
            <a:r>
              <a:rPr lang="en-US" dirty="0" smtClean="0"/>
              <a:t> </a:t>
            </a:r>
            <a:r>
              <a:rPr lang="en-US" dirty="0"/>
              <a:t>model with total of 110M </a:t>
            </a:r>
            <a:r>
              <a:rPr lang="en-US" dirty="0" smtClean="0"/>
              <a:t>parameters</a:t>
            </a:r>
            <a:r>
              <a:rPr lang="en-US" dirty="0"/>
              <a:t>. </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11</a:t>
            </a:fld>
            <a:endParaRPr lang="en-US"/>
          </a:p>
        </p:txBody>
      </p:sp>
    </p:spTree>
    <p:extLst>
      <p:ext uri="{BB962C8B-B14F-4D97-AF65-F5344CB8AC3E}">
        <p14:creationId xmlns:p14="http://schemas.microsoft.com/office/powerpoint/2010/main" val="1981621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a:xfrm>
            <a:off x="838200" y="1571223"/>
            <a:ext cx="10515600" cy="4605740"/>
          </a:xfrm>
        </p:spPr>
        <p:txBody>
          <a:bodyPr>
            <a:normAutofit fontScale="92500" lnSpcReduction="10000"/>
          </a:bodyPr>
          <a:lstStyle/>
          <a:p>
            <a:r>
              <a:rPr lang="en-US" dirty="0"/>
              <a:t>Real world domain names generated using domain generation algorithms were used for experimental analysis from UMU DGA </a:t>
            </a:r>
            <a:r>
              <a:rPr lang="en-US" dirty="0" smtClean="0"/>
              <a:t>dataset. </a:t>
            </a:r>
          </a:p>
          <a:p>
            <a:r>
              <a:rPr lang="en-US" dirty="0" smtClean="0"/>
              <a:t>Dataset </a:t>
            </a:r>
            <a:r>
              <a:rPr lang="en-US" dirty="0"/>
              <a:t>consisted of 110,000 legitimate domain names and approximately 10000 domain names generated using various </a:t>
            </a:r>
            <a:r>
              <a:rPr lang="en-US" dirty="0" smtClean="0"/>
              <a:t>DGAs.</a:t>
            </a:r>
          </a:p>
          <a:p>
            <a:r>
              <a:rPr lang="en-US" dirty="0" smtClean="0"/>
              <a:t>Dataset </a:t>
            </a:r>
            <a:r>
              <a:rPr lang="en-US" dirty="0"/>
              <a:t>was split into training and test dataset with a proportion of 70%:30% of randomly chosen samples. </a:t>
            </a:r>
            <a:endParaRPr lang="en-US" dirty="0" smtClean="0"/>
          </a:p>
          <a:p>
            <a:r>
              <a:rPr lang="en-US" dirty="0" smtClean="0"/>
              <a:t>Pre-processing:</a:t>
            </a:r>
          </a:p>
          <a:p>
            <a:pPr lvl="1"/>
            <a:r>
              <a:rPr lang="en-US" dirty="0"/>
              <a:t>Entire dataset was encoded using character level encoding. </a:t>
            </a:r>
            <a:endParaRPr lang="en-US" dirty="0" smtClean="0"/>
          </a:p>
          <a:p>
            <a:pPr lvl="1"/>
            <a:r>
              <a:rPr lang="en-US" dirty="0" smtClean="0"/>
              <a:t>Output </a:t>
            </a:r>
            <a:r>
              <a:rPr lang="en-US" dirty="0"/>
              <a:t>labels belonging to 19 different DGAs were represented using one hot encoding. </a:t>
            </a:r>
            <a:endParaRPr lang="en-US" dirty="0" smtClean="0"/>
          </a:p>
          <a:p>
            <a:pPr lvl="1"/>
            <a:r>
              <a:rPr lang="en-US" dirty="0"/>
              <a:t>Pre-padding was done in case domain names were smaller than maximum domain length. </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12</a:t>
            </a:fld>
            <a:endParaRPr lang="en-US"/>
          </a:p>
        </p:txBody>
      </p:sp>
    </p:spTree>
    <p:extLst>
      <p:ext uri="{BB962C8B-B14F-4D97-AF65-F5344CB8AC3E}">
        <p14:creationId xmlns:p14="http://schemas.microsoft.com/office/powerpoint/2010/main" val="75411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DGA </a:t>
            </a:r>
            <a:r>
              <a:rPr lang="en-US" dirty="0"/>
              <a:t>Detection</a:t>
            </a:r>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13</a:t>
            </a:fld>
            <a:endParaRPr lang="en-US"/>
          </a:p>
        </p:txBody>
      </p:sp>
      <p:pic>
        <p:nvPicPr>
          <p:cNvPr id="6" name="Picture 5"/>
          <p:cNvPicPr>
            <a:picLocks noChangeAspect="1"/>
          </p:cNvPicPr>
          <p:nvPr/>
        </p:nvPicPr>
        <p:blipFill>
          <a:blip r:embed="rId2"/>
          <a:stretch>
            <a:fillRect/>
          </a:stretch>
        </p:blipFill>
        <p:spPr>
          <a:xfrm>
            <a:off x="653563" y="1843370"/>
            <a:ext cx="10884873" cy="2743199"/>
          </a:xfrm>
          <a:prstGeom prst="rect">
            <a:avLst/>
          </a:prstGeom>
        </p:spPr>
      </p:pic>
      <p:sp>
        <p:nvSpPr>
          <p:cNvPr id="7" name="TextBox 6"/>
          <p:cNvSpPr txBox="1"/>
          <p:nvPr/>
        </p:nvSpPr>
        <p:spPr>
          <a:xfrm>
            <a:off x="1005625" y="4906851"/>
            <a:ext cx="9864144" cy="923330"/>
          </a:xfrm>
          <a:prstGeom prst="rect">
            <a:avLst/>
          </a:prstGeom>
          <a:noFill/>
        </p:spPr>
        <p:txBody>
          <a:bodyPr wrap="square" rtlCol="0">
            <a:spAutoFit/>
          </a:bodyPr>
          <a:lstStyle/>
          <a:p>
            <a:r>
              <a:rPr lang="en-US" dirty="0"/>
              <a:t>Proposed BERT model provides more than 9 point absolute improvement over recent results reported by Yang et al. </a:t>
            </a:r>
            <a:r>
              <a:rPr lang="en-US" dirty="0" smtClean="0"/>
              <a:t> </a:t>
            </a:r>
            <a:r>
              <a:rPr lang="en-US" dirty="0"/>
              <a:t>and by </a:t>
            </a:r>
            <a:r>
              <a:rPr lang="en-US" dirty="0" err="1"/>
              <a:t>Fangali</a:t>
            </a:r>
            <a:r>
              <a:rPr lang="en-US" dirty="0"/>
              <a:t> et </a:t>
            </a:r>
            <a:r>
              <a:rPr lang="en-US" dirty="0" smtClean="0"/>
              <a:t>al. </a:t>
            </a:r>
            <a:endParaRPr lang="en-US" dirty="0"/>
          </a:p>
          <a:p>
            <a:endParaRPr lang="en-US" dirty="0"/>
          </a:p>
        </p:txBody>
      </p:sp>
    </p:spTree>
    <p:extLst>
      <p:ext uri="{BB962C8B-B14F-4D97-AF65-F5344CB8AC3E}">
        <p14:creationId xmlns:p14="http://schemas.microsoft.com/office/powerpoint/2010/main" val="138179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6069"/>
            <a:ext cx="10515600" cy="1325563"/>
          </a:xfrm>
        </p:spPr>
        <p:txBody>
          <a:bodyPr/>
          <a:lstStyle/>
          <a:p>
            <a:r>
              <a:rPr lang="en-US" dirty="0" smtClean="0"/>
              <a:t>Results DGA </a:t>
            </a:r>
            <a:r>
              <a:rPr lang="en-US" dirty="0" smtClean="0"/>
              <a:t>Classification</a:t>
            </a:r>
            <a:endParaRPr lang="en-IN" dirty="0"/>
          </a:p>
        </p:txBody>
      </p:sp>
      <p:sp>
        <p:nvSpPr>
          <p:cNvPr id="3" name="Content Placeholder 2"/>
          <p:cNvSpPr>
            <a:spLocks noGrp="1"/>
          </p:cNvSpPr>
          <p:nvPr>
            <p:ph idx="1"/>
          </p:nvPr>
        </p:nvSpPr>
        <p:spPr>
          <a:xfrm>
            <a:off x="838200" y="1621632"/>
            <a:ext cx="10515600" cy="4351338"/>
          </a:xfrm>
        </p:spPr>
        <p:txBody>
          <a:bodyPr>
            <a:normAutofit/>
          </a:bodyPr>
          <a:lstStyle/>
          <a:p>
            <a:r>
              <a:rPr lang="en-US" dirty="0"/>
              <a:t>Classification </a:t>
            </a:r>
            <a:r>
              <a:rPr lang="en-US" dirty="0" smtClean="0"/>
              <a:t>efficacy </a:t>
            </a:r>
            <a:r>
              <a:rPr lang="en-US" dirty="0"/>
              <a:t>of BERT model is highest for dictionary based such as </a:t>
            </a:r>
            <a:r>
              <a:rPr lang="en-US" i="1" dirty="0" err="1"/>
              <a:t>gozi</a:t>
            </a:r>
            <a:r>
              <a:rPr lang="en-US" dirty="0"/>
              <a:t>, </a:t>
            </a:r>
            <a:r>
              <a:rPr lang="en-US" i="1" dirty="0" err="1"/>
              <a:t>matsnu</a:t>
            </a:r>
            <a:r>
              <a:rPr lang="en-US" dirty="0"/>
              <a:t>, and </a:t>
            </a:r>
            <a:r>
              <a:rPr lang="en-US" i="1" dirty="0" err="1"/>
              <a:t>suppobox</a:t>
            </a:r>
            <a:r>
              <a:rPr lang="en-US" dirty="0"/>
              <a:t>. </a:t>
            </a:r>
            <a:endParaRPr lang="en-US" dirty="0" smtClean="0"/>
          </a:p>
          <a:p>
            <a:r>
              <a:rPr lang="en-US" dirty="0" smtClean="0"/>
              <a:t>BERT </a:t>
            </a:r>
            <a:r>
              <a:rPr lang="en-US" dirty="0"/>
              <a:t>based classifier outperforms other recent results </a:t>
            </a:r>
            <a:r>
              <a:rPr lang="en-US" dirty="0" smtClean="0"/>
              <a:t>for </a:t>
            </a:r>
            <a:r>
              <a:rPr lang="en-US" dirty="0"/>
              <a:t>both dictionary based and random DGAs. </a:t>
            </a:r>
          </a:p>
          <a:p>
            <a:endParaRPr lang="en-IN" dirty="0"/>
          </a:p>
        </p:txBody>
      </p:sp>
      <p:sp>
        <p:nvSpPr>
          <p:cNvPr id="6" name="Slide Number Placeholder 5"/>
          <p:cNvSpPr>
            <a:spLocks noGrp="1"/>
          </p:cNvSpPr>
          <p:nvPr>
            <p:ph type="sldNum" sz="quarter" idx="12"/>
          </p:nvPr>
        </p:nvSpPr>
        <p:spPr/>
        <p:txBody>
          <a:bodyPr/>
          <a:lstStyle/>
          <a:p>
            <a:fld id="{4C233E49-B745-7F41-B811-0ABBCB0FC67A}" type="slidenum">
              <a:rPr lang="en-US" smtClean="0"/>
              <a:t>14</a:t>
            </a:fld>
            <a:endParaRPr lang="en-US"/>
          </a:p>
        </p:txBody>
      </p:sp>
      <p:pic>
        <p:nvPicPr>
          <p:cNvPr id="4" name="Picture 3"/>
          <p:cNvPicPr>
            <a:picLocks noChangeAspect="1"/>
          </p:cNvPicPr>
          <p:nvPr/>
        </p:nvPicPr>
        <p:blipFill>
          <a:blip r:embed="rId2"/>
          <a:stretch>
            <a:fillRect/>
          </a:stretch>
        </p:blipFill>
        <p:spPr>
          <a:xfrm>
            <a:off x="1603381" y="3400023"/>
            <a:ext cx="8230265" cy="3321452"/>
          </a:xfrm>
          <a:prstGeom prst="rect">
            <a:avLst/>
          </a:prstGeom>
        </p:spPr>
      </p:pic>
    </p:spTree>
    <p:extLst>
      <p:ext uri="{BB962C8B-B14F-4D97-AF65-F5344CB8AC3E}">
        <p14:creationId xmlns:p14="http://schemas.microsoft.com/office/powerpoint/2010/main" val="204582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Use of algorithmically generated and dictionary based domain names pose a challenge for security experts and network </a:t>
            </a:r>
            <a:r>
              <a:rPr lang="en-US" dirty="0" smtClean="0"/>
              <a:t>administrators.</a:t>
            </a:r>
          </a:p>
          <a:p>
            <a:r>
              <a:rPr lang="en-US" dirty="0" smtClean="0"/>
              <a:t>Current </a:t>
            </a:r>
            <a:r>
              <a:rPr lang="en-US" dirty="0"/>
              <a:t>state of the art methods for this task are inadequate for handling this challenge. </a:t>
            </a:r>
            <a:endParaRPr lang="en-US" dirty="0" smtClean="0"/>
          </a:p>
          <a:p>
            <a:r>
              <a:rPr lang="en-US" dirty="0" smtClean="0"/>
              <a:t>The </a:t>
            </a:r>
            <a:r>
              <a:rPr lang="en-US" dirty="0"/>
              <a:t>proposed model makes use of stacked bi-directional encoder from Transformer architecture. </a:t>
            </a:r>
            <a:endParaRPr lang="en-US" dirty="0" smtClean="0"/>
          </a:p>
          <a:p>
            <a:r>
              <a:rPr lang="en-US" dirty="0" smtClean="0"/>
              <a:t>This </a:t>
            </a:r>
            <a:r>
              <a:rPr lang="en-US" dirty="0"/>
              <a:t>method is effective and doesn't require any hand crafted </a:t>
            </a:r>
            <a:r>
              <a:rPr lang="en-US" dirty="0" smtClean="0"/>
              <a:t>features.</a:t>
            </a:r>
          </a:p>
          <a:p>
            <a:r>
              <a:rPr lang="en-US" dirty="0" smtClean="0"/>
              <a:t>Experiments </a:t>
            </a:r>
            <a:r>
              <a:rPr lang="en-US" dirty="0"/>
              <a:t>on real word domain names dataset indicates that this model delivers F1 score of 0.99 and more than 0.98 for detection and classification tasks respectively. </a:t>
            </a:r>
            <a:endParaRPr lang="en-US" dirty="0" smtClean="0"/>
          </a:p>
          <a:p>
            <a:r>
              <a:rPr lang="en-US" dirty="0" smtClean="0"/>
              <a:t>Proposed </a:t>
            </a:r>
            <a:r>
              <a:rPr lang="en-US" dirty="0"/>
              <a:t>mechanism is effective against both random and dictionary based domain generation algorithms. </a:t>
            </a:r>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15</a:t>
            </a:fld>
            <a:endParaRPr lang="en-US"/>
          </a:p>
        </p:txBody>
      </p:sp>
    </p:spTree>
    <p:extLst>
      <p:ext uri="{BB962C8B-B14F-4D97-AF65-F5344CB8AC3E}">
        <p14:creationId xmlns:p14="http://schemas.microsoft.com/office/powerpoint/2010/main" val="497558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Communication</a:t>
            </a:r>
            <a:endParaRPr lang="en-US" dirty="0"/>
          </a:p>
        </p:txBody>
      </p:sp>
      <p:sp>
        <p:nvSpPr>
          <p:cNvPr id="3" name="Content Placeholder 2"/>
          <p:cNvSpPr>
            <a:spLocks noGrp="1"/>
          </p:cNvSpPr>
          <p:nvPr>
            <p:ph idx="1"/>
          </p:nvPr>
        </p:nvSpPr>
        <p:spPr>
          <a:xfrm>
            <a:off x="438412" y="1453018"/>
            <a:ext cx="4246322" cy="5022937"/>
          </a:xfrm>
        </p:spPr>
        <p:txBody>
          <a:bodyPr>
            <a:normAutofit fontScale="92500"/>
          </a:bodyPr>
          <a:lstStyle/>
          <a:p>
            <a:pPr>
              <a:lnSpc>
                <a:spcPct val="160000"/>
              </a:lnSpc>
              <a:spcBef>
                <a:spcPts val="0"/>
              </a:spcBef>
            </a:pPr>
            <a:r>
              <a:rPr lang="en-US" sz="2400" dirty="0" smtClean="0"/>
              <a:t>Host infected by malware communicates with attacker’s </a:t>
            </a:r>
            <a:r>
              <a:rPr lang="en-US" sz="2400" dirty="0" smtClean="0">
                <a:solidFill>
                  <a:schemeClr val="accent1"/>
                </a:solidFill>
              </a:rPr>
              <a:t>Command &amp; Control (C&amp;C)</a:t>
            </a:r>
          </a:p>
          <a:p>
            <a:pPr>
              <a:lnSpc>
                <a:spcPct val="160000"/>
              </a:lnSpc>
              <a:spcBef>
                <a:spcPts val="0"/>
              </a:spcBef>
            </a:pPr>
            <a:r>
              <a:rPr lang="en-US" sz="2400" dirty="0" smtClean="0"/>
              <a:t>Communication is for </a:t>
            </a:r>
          </a:p>
          <a:p>
            <a:pPr lvl="1">
              <a:lnSpc>
                <a:spcPct val="160000"/>
              </a:lnSpc>
              <a:spcBef>
                <a:spcPts val="0"/>
              </a:spcBef>
            </a:pPr>
            <a:r>
              <a:rPr lang="en-US" sz="2000" dirty="0" smtClean="0"/>
              <a:t>Data exfiltration</a:t>
            </a:r>
          </a:p>
          <a:p>
            <a:pPr lvl="1">
              <a:lnSpc>
                <a:spcPct val="160000"/>
              </a:lnSpc>
              <a:spcBef>
                <a:spcPts val="0"/>
              </a:spcBef>
            </a:pPr>
            <a:r>
              <a:rPr lang="en-US" sz="2000" dirty="0" smtClean="0"/>
              <a:t>Downloading encryption keys for ransomware attacks</a:t>
            </a:r>
          </a:p>
          <a:p>
            <a:pPr lvl="1">
              <a:lnSpc>
                <a:spcPct val="160000"/>
              </a:lnSpc>
              <a:spcBef>
                <a:spcPts val="0"/>
              </a:spcBef>
            </a:pPr>
            <a:r>
              <a:rPr lang="en-US" sz="2000" dirty="0" smtClean="0"/>
              <a:t>Instructions for further download and spread of malware </a:t>
            </a:r>
            <a:endParaRPr lang="en-US" sz="2000" dirty="0"/>
          </a:p>
        </p:txBody>
      </p:sp>
      <p:sp>
        <p:nvSpPr>
          <p:cNvPr id="5" name="Slide Number Placeholder 4"/>
          <p:cNvSpPr>
            <a:spLocks noGrp="1"/>
          </p:cNvSpPr>
          <p:nvPr>
            <p:ph type="sldNum" sz="quarter" idx="12"/>
          </p:nvPr>
        </p:nvSpPr>
        <p:spPr/>
        <p:txBody>
          <a:bodyPr/>
          <a:lstStyle/>
          <a:p>
            <a:fld id="{4C233E49-B745-7F41-B811-0ABBCB0FC67A}" type="slidenum">
              <a:rPr lang="en-US" smtClean="0"/>
              <a:t>2</a:t>
            </a:fld>
            <a:endParaRPr lang="en-US"/>
          </a:p>
        </p:txBody>
      </p:sp>
      <p:pic>
        <p:nvPicPr>
          <p:cNvPr id="7" name="Picture 6"/>
          <p:cNvPicPr>
            <a:picLocks noChangeAspect="1"/>
          </p:cNvPicPr>
          <p:nvPr/>
        </p:nvPicPr>
        <p:blipFill>
          <a:blip r:embed="rId2"/>
          <a:stretch>
            <a:fillRect/>
          </a:stretch>
        </p:blipFill>
        <p:spPr>
          <a:xfrm>
            <a:off x="4565618" y="1453019"/>
            <a:ext cx="7814271" cy="4395528"/>
          </a:xfrm>
          <a:prstGeom prst="rect">
            <a:avLst/>
          </a:prstGeom>
        </p:spPr>
      </p:pic>
      <p:sp>
        <p:nvSpPr>
          <p:cNvPr id="6" name="Footer Placeholder 3"/>
          <p:cNvSpPr>
            <a:spLocks noGrp="1"/>
          </p:cNvSpPr>
          <p:nvPr>
            <p:ph type="ftr" sz="quarter" idx="11"/>
          </p:nvPr>
        </p:nvSpPr>
        <p:spPr>
          <a:xfrm>
            <a:off x="4038600" y="6356350"/>
            <a:ext cx="4114800" cy="365125"/>
          </a:xfrm>
        </p:spPr>
        <p:txBody>
          <a:bodyPr/>
          <a:lstStyle/>
          <a:p>
            <a:r>
              <a:rPr lang="en-US" dirty="0" smtClean="0"/>
              <a:t>AISSMS College of Engineering</a:t>
            </a:r>
            <a:endParaRPr lang="en-US" dirty="0"/>
          </a:p>
        </p:txBody>
      </p:sp>
    </p:spTree>
    <p:extLst>
      <p:ext uri="{BB962C8B-B14F-4D97-AF65-F5344CB8AC3E}">
        <p14:creationId xmlns:p14="http://schemas.microsoft.com/office/powerpoint/2010/main" val="181477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Algorithmically Generated </a:t>
            </a:r>
            <a:r>
              <a:rPr lang="en-US" dirty="0" smtClean="0"/>
              <a:t>Domain (AGD) </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t>Domain name for C&amp;C are nowadays generated algorithmically, Algorithmically Generated Domain (AGD) domain names. </a:t>
            </a:r>
            <a:endParaRPr lang="en-US" dirty="0" smtClean="0"/>
          </a:p>
          <a:p>
            <a:pPr>
              <a:lnSpc>
                <a:spcPct val="150000"/>
              </a:lnSpc>
            </a:pPr>
            <a:r>
              <a:rPr lang="en-US" dirty="0" smtClean="0"/>
              <a:t>Random gibberish</a:t>
            </a:r>
            <a:r>
              <a:rPr lang="en-US" dirty="0"/>
              <a:t>: </a:t>
            </a:r>
            <a:r>
              <a:rPr lang="en-US" b="1" dirty="0" err="1" smtClean="0"/>
              <a:t>ocufxskoiegqvv.com</a:t>
            </a:r>
            <a:r>
              <a:rPr lang="en-US" dirty="0" smtClean="0"/>
              <a:t> </a:t>
            </a:r>
          </a:p>
          <a:p>
            <a:pPr>
              <a:lnSpc>
                <a:spcPct val="150000"/>
              </a:lnSpc>
            </a:pPr>
            <a:r>
              <a:rPr lang="en-US" dirty="0" smtClean="0"/>
              <a:t>More sophisticated Domain Generation Algorithm(DGA) such as </a:t>
            </a:r>
            <a:r>
              <a:rPr lang="en-US" i="1" dirty="0" err="1" smtClean="0"/>
              <a:t>matsnu</a:t>
            </a:r>
            <a:r>
              <a:rPr lang="en-US" dirty="0"/>
              <a:t> </a:t>
            </a:r>
            <a:r>
              <a:rPr lang="en-US" dirty="0" smtClean="0"/>
              <a:t>and </a:t>
            </a:r>
            <a:r>
              <a:rPr lang="en-US" i="1" dirty="0" err="1" smtClean="0"/>
              <a:t>suppobox</a:t>
            </a:r>
            <a:r>
              <a:rPr lang="en-US" dirty="0" smtClean="0"/>
              <a:t> are relying </a:t>
            </a:r>
            <a:r>
              <a:rPr lang="en-US" dirty="0"/>
              <a:t>on valid </a:t>
            </a:r>
            <a:r>
              <a:rPr lang="en-US" dirty="0" smtClean="0">
                <a:solidFill>
                  <a:schemeClr val="accent1"/>
                </a:solidFill>
              </a:rPr>
              <a:t>dictionary based </a:t>
            </a:r>
            <a:r>
              <a:rPr lang="en-US" dirty="0">
                <a:solidFill>
                  <a:schemeClr val="accent1"/>
                </a:solidFill>
              </a:rPr>
              <a:t>domain names</a:t>
            </a:r>
            <a:r>
              <a:rPr lang="en-US" dirty="0"/>
              <a:t>: </a:t>
            </a:r>
            <a:r>
              <a:rPr lang="en-US" b="1" dirty="0" err="1" smtClean="0"/>
              <a:t>scoreadmireluckapplyfitcouple.com</a:t>
            </a:r>
            <a:endParaRPr lang="en-US" b="1" dirty="0" smtClean="0"/>
          </a:p>
          <a:p>
            <a:pPr>
              <a:lnSpc>
                <a:spcPct val="150000"/>
              </a:lnSpc>
            </a:pPr>
            <a:r>
              <a:rPr lang="en-US" dirty="0" smtClean="0"/>
              <a:t>Dictionary wordlist based domain names are difficult to detect and </a:t>
            </a:r>
            <a:r>
              <a:rPr lang="en-US" i="1" dirty="0" smtClean="0"/>
              <a:t>block.</a:t>
            </a:r>
            <a:endParaRPr lang="en-US" i="1"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3</a:t>
            </a:fld>
            <a:endParaRPr lang="en-US"/>
          </a:p>
        </p:txBody>
      </p:sp>
    </p:spTree>
    <p:extLst>
      <p:ext uri="{BB962C8B-B14F-4D97-AF65-F5344CB8AC3E}">
        <p14:creationId xmlns:p14="http://schemas.microsoft.com/office/powerpoint/2010/main" val="149006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a:t>Kührer</a:t>
            </a:r>
            <a:r>
              <a:rPr lang="en-US" dirty="0"/>
              <a:t> et al. </a:t>
            </a:r>
            <a:r>
              <a:rPr lang="en-US" dirty="0" smtClean="0"/>
              <a:t>evaluated </a:t>
            </a:r>
            <a:r>
              <a:rPr lang="en-US" dirty="0"/>
              <a:t>the </a:t>
            </a:r>
            <a:r>
              <a:rPr lang="en-US" dirty="0">
                <a:solidFill>
                  <a:schemeClr val="accent1"/>
                </a:solidFill>
              </a:rPr>
              <a:t>public and vendor provided blacklist </a:t>
            </a:r>
            <a:r>
              <a:rPr lang="en-US" dirty="0"/>
              <a:t>based approach to blocking malicious domain names. They found that these blacklist contained only 20% of major domains from malware families and failed to provide any protection </a:t>
            </a:r>
            <a:r>
              <a:rPr lang="en-US" dirty="0" smtClean="0"/>
              <a:t>against AGD </a:t>
            </a:r>
            <a:r>
              <a:rPr lang="en-US" dirty="0"/>
              <a:t>names. </a:t>
            </a:r>
            <a:endParaRPr lang="en-US" dirty="0" smtClean="0"/>
          </a:p>
          <a:p>
            <a:r>
              <a:rPr lang="en-US" dirty="0" err="1"/>
              <a:t>Antonakakis</a:t>
            </a:r>
            <a:r>
              <a:rPr lang="en-US" dirty="0"/>
              <a:t> et al. </a:t>
            </a:r>
            <a:r>
              <a:rPr lang="en-US" dirty="0" smtClean="0"/>
              <a:t>suggested </a:t>
            </a:r>
            <a:r>
              <a:rPr lang="en-US" dirty="0"/>
              <a:t>clustering and classification based approach to process the domain names in respective DGA </a:t>
            </a:r>
            <a:r>
              <a:rPr lang="en-US" dirty="0" smtClean="0"/>
              <a:t>families.</a:t>
            </a:r>
          </a:p>
          <a:p>
            <a:r>
              <a:rPr lang="en-US" dirty="0" err="1" smtClean="0"/>
              <a:t>Bahnsen</a:t>
            </a:r>
            <a:r>
              <a:rPr lang="en-US" dirty="0" smtClean="0"/>
              <a:t> </a:t>
            </a:r>
            <a:r>
              <a:rPr lang="en-US" dirty="0"/>
              <a:t>et al. </a:t>
            </a:r>
            <a:r>
              <a:rPr lang="en-US" dirty="0" smtClean="0"/>
              <a:t>found </a:t>
            </a:r>
            <a:r>
              <a:rPr lang="en-US" dirty="0"/>
              <a:t>RNNs to be more superior in performance compared to random forest based models</a:t>
            </a:r>
            <a:r>
              <a:rPr lang="en-US" dirty="0" smtClean="0"/>
              <a:t>.</a:t>
            </a:r>
          </a:p>
          <a:p>
            <a:r>
              <a:rPr lang="en-US" dirty="0"/>
              <a:t>Woodbridge et al. </a:t>
            </a:r>
            <a:r>
              <a:rPr lang="en-US" dirty="0" smtClean="0"/>
              <a:t>used </a:t>
            </a:r>
            <a:r>
              <a:rPr lang="en-US" dirty="0"/>
              <a:t>Long Short Term Memory (LSTM) architecture to detect the AGD names. Their proposed method improved accuracy of detection however </a:t>
            </a:r>
            <a:r>
              <a:rPr lang="en-US" i="1" dirty="0"/>
              <a:t>faced challenges when it comes to dictionary or wordlist based DGA. </a:t>
            </a:r>
          </a:p>
          <a:p>
            <a:r>
              <a:rPr lang="en-US" dirty="0"/>
              <a:t>A hybrid neural network approach comprising of parallel CNN and attention based Bi-LSTM layers was designed by Yang et al</a:t>
            </a:r>
            <a:r>
              <a:rPr lang="en-US" dirty="0" smtClean="0"/>
              <a:t>.</a:t>
            </a:r>
            <a:endParaRPr lang="en-US" dirty="0"/>
          </a:p>
          <a:p>
            <a:r>
              <a:rPr lang="en-US" dirty="0" err="1"/>
              <a:t>Fangali</a:t>
            </a:r>
            <a:r>
              <a:rPr lang="en-US" dirty="0"/>
              <a:t> et al. </a:t>
            </a:r>
            <a:r>
              <a:rPr lang="en-US" dirty="0" smtClean="0"/>
              <a:t>used </a:t>
            </a:r>
            <a:r>
              <a:rPr lang="en-US" dirty="0"/>
              <a:t>CNN, Bi-LSTM and Attention layer after the embedding layer to do the detection as well as multiclass classification of various DGAs</a:t>
            </a:r>
          </a:p>
          <a:p>
            <a:endParaRPr lang="en-US" dirty="0"/>
          </a:p>
          <a:p>
            <a:endParaRPr lang="en-US" dirty="0"/>
          </a:p>
        </p:txBody>
      </p:sp>
      <p:sp>
        <p:nvSpPr>
          <p:cNvPr id="4" name="Footer Placeholder 3"/>
          <p:cNvSpPr>
            <a:spLocks noGrp="1"/>
          </p:cNvSpPr>
          <p:nvPr>
            <p:ph type="ftr" sz="quarter" idx="11"/>
          </p:nvPr>
        </p:nvSpPr>
        <p:spPr/>
        <p:txBody>
          <a:bodyPr/>
          <a:lstStyle/>
          <a:p>
            <a:r>
              <a:rPr lang="en-US" dirty="0" smtClean="0"/>
              <a:t>AISSMS College of Engineering</a:t>
            </a:r>
            <a:endParaRPr lang="en-US" dirty="0"/>
          </a:p>
        </p:txBody>
      </p:sp>
      <p:sp>
        <p:nvSpPr>
          <p:cNvPr id="5" name="Slide Number Placeholder 4"/>
          <p:cNvSpPr>
            <a:spLocks noGrp="1"/>
          </p:cNvSpPr>
          <p:nvPr>
            <p:ph type="sldNum" sz="quarter" idx="12"/>
          </p:nvPr>
        </p:nvSpPr>
        <p:spPr/>
        <p:txBody>
          <a:bodyPr/>
          <a:lstStyle/>
          <a:p>
            <a:fld id="{4C233E49-B745-7F41-B811-0ABBCB0FC67A}" type="slidenum">
              <a:rPr lang="en-US" smtClean="0"/>
              <a:t>4</a:t>
            </a:fld>
            <a:endParaRPr lang="en-US"/>
          </a:p>
        </p:txBody>
      </p:sp>
    </p:spTree>
    <p:extLst>
      <p:ext uri="{BB962C8B-B14F-4D97-AF65-F5344CB8AC3E}">
        <p14:creationId xmlns:p14="http://schemas.microsoft.com/office/powerpoint/2010/main" val="93878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Gap Analysis</a:t>
            </a:r>
            <a:endParaRPr lang="en-IN"/>
          </a:p>
        </p:txBody>
      </p:sp>
      <p:sp>
        <p:nvSpPr>
          <p:cNvPr id="3" name="Content Placeholder 2"/>
          <p:cNvSpPr>
            <a:spLocks noGrp="1"/>
          </p:cNvSpPr>
          <p:nvPr>
            <p:ph idx="1"/>
          </p:nvPr>
        </p:nvSpPr>
        <p:spPr/>
        <p:txBody>
          <a:bodyPr>
            <a:normAutofit/>
          </a:bodyPr>
          <a:lstStyle/>
          <a:p>
            <a:r>
              <a:rPr lang="en-IN" dirty="0" smtClean="0"/>
              <a:t>Machine Learning based approaches involve feature selection and engineering and found to be inadequate in detecting malicious domain names.</a:t>
            </a:r>
          </a:p>
          <a:p>
            <a:r>
              <a:rPr lang="en-IN" dirty="0"/>
              <a:t>Most of the current state of the art faces challenge in detecting and classifying dictionary based domain names.</a:t>
            </a:r>
          </a:p>
          <a:p>
            <a:endParaRPr lang="en-IN" dirty="0" smtClean="0"/>
          </a:p>
        </p:txBody>
      </p:sp>
      <p:sp>
        <p:nvSpPr>
          <p:cNvPr id="6" name="Slide Number Placeholder 5"/>
          <p:cNvSpPr>
            <a:spLocks noGrp="1"/>
          </p:cNvSpPr>
          <p:nvPr>
            <p:ph type="sldNum" sz="quarter" idx="12"/>
          </p:nvPr>
        </p:nvSpPr>
        <p:spPr/>
        <p:txBody>
          <a:bodyPr/>
          <a:lstStyle/>
          <a:p>
            <a:fld id="{4C233E49-B745-7F41-B811-0ABBCB0FC67A}" type="slidenum">
              <a:rPr lang="en-US" smtClean="0"/>
              <a:t>5</a:t>
            </a:fld>
            <a:endParaRPr lang="en-US"/>
          </a:p>
        </p:txBody>
      </p:sp>
      <p:sp>
        <p:nvSpPr>
          <p:cNvPr id="5" name="Footer Placeholder 3"/>
          <p:cNvSpPr>
            <a:spLocks noGrp="1"/>
          </p:cNvSpPr>
          <p:nvPr>
            <p:ph type="ftr" sz="quarter" idx="11"/>
          </p:nvPr>
        </p:nvSpPr>
        <p:spPr>
          <a:xfrm>
            <a:off x="4038600" y="6356350"/>
            <a:ext cx="4114800" cy="365125"/>
          </a:xfrm>
        </p:spPr>
        <p:txBody>
          <a:bodyPr/>
          <a:lstStyle/>
          <a:p>
            <a:r>
              <a:rPr lang="en-US" dirty="0" smtClean="0"/>
              <a:t>AISSMS College of Engineering</a:t>
            </a:r>
            <a:endParaRPr lang="en-US" dirty="0"/>
          </a:p>
        </p:txBody>
      </p:sp>
    </p:spTree>
    <p:extLst>
      <p:ext uri="{BB962C8B-B14F-4D97-AF65-F5344CB8AC3E}">
        <p14:creationId xmlns:p14="http://schemas.microsoft.com/office/powerpoint/2010/main" val="1237897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IN" dirty="0"/>
          </a:p>
        </p:txBody>
      </p:sp>
      <p:sp>
        <p:nvSpPr>
          <p:cNvPr id="3" name="Content Placeholder 2"/>
          <p:cNvSpPr>
            <a:spLocks noGrp="1"/>
          </p:cNvSpPr>
          <p:nvPr>
            <p:ph idx="1"/>
          </p:nvPr>
        </p:nvSpPr>
        <p:spPr/>
        <p:txBody>
          <a:bodyPr>
            <a:normAutofit/>
          </a:bodyPr>
          <a:lstStyle/>
          <a:p>
            <a:r>
              <a:rPr lang="en-IN" dirty="0" smtClean="0"/>
              <a:t>Analysis of effectiveness of various deep learning models in detecting and classifying malicious domain names (both random and dictionary based).</a:t>
            </a:r>
          </a:p>
          <a:p>
            <a:r>
              <a:rPr lang="en-IN" dirty="0" smtClean="0"/>
              <a:t>Design of AGD detector and classifier based on transfer learning in </a:t>
            </a:r>
            <a:r>
              <a:rPr lang="en-IN" i="1" dirty="0" smtClean="0"/>
              <a:t>Transformer</a:t>
            </a:r>
            <a:r>
              <a:rPr lang="en-IN" dirty="0" smtClean="0"/>
              <a:t> architecture.</a:t>
            </a:r>
          </a:p>
          <a:p>
            <a:endParaRPr lang="en-IN" dirty="0" smtClean="0"/>
          </a:p>
        </p:txBody>
      </p:sp>
      <p:sp>
        <p:nvSpPr>
          <p:cNvPr id="6" name="Slide Number Placeholder 5"/>
          <p:cNvSpPr>
            <a:spLocks noGrp="1"/>
          </p:cNvSpPr>
          <p:nvPr>
            <p:ph type="sldNum" sz="quarter" idx="12"/>
          </p:nvPr>
        </p:nvSpPr>
        <p:spPr/>
        <p:txBody>
          <a:bodyPr/>
          <a:lstStyle/>
          <a:p>
            <a:fld id="{4C233E49-B745-7F41-B811-0ABBCB0FC67A}" type="slidenum">
              <a:rPr lang="en-US" smtClean="0"/>
              <a:t>6</a:t>
            </a:fld>
            <a:endParaRPr lang="en-US"/>
          </a:p>
        </p:txBody>
      </p:sp>
      <p:sp>
        <p:nvSpPr>
          <p:cNvPr id="5" name="Footer Placeholder 3"/>
          <p:cNvSpPr>
            <a:spLocks noGrp="1"/>
          </p:cNvSpPr>
          <p:nvPr>
            <p:ph type="ftr" sz="quarter" idx="11"/>
          </p:nvPr>
        </p:nvSpPr>
        <p:spPr>
          <a:xfrm>
            <a:off x="4038600" y="6356350"/>
            <a:ext cx="4114800" cy="365125"/>
          </a:xfrm>
        </p:spPr>
        <p:txBody>
          <a:bodyPr/>
          <a:lstStyle/>
          <a:p>
            <a:r>
              <a:rPr lang="en-US" dirty="0" smtClean="0"/>
              <a:t>AISSMS College of Engineering</a:t>
            </a:r>
            <a:endParaRPr lang="en-US" dirty="0"/>
          </a:p>
        </p:txBody>
      </p:sp>
    </p:spTree>
    <p:extLst>
      <p:ext uri="{BB962C8B-B14F-4D97-AF65-F5344CB8AC3E}">
        <p14:creationId xmlns:p14="http://schemas.microsoft.com/office/powerpoint/2010/main" val="439335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Network(RNN)</a:t>
            </a:r>
            <a:endParaRPr lang="en-US" dirty="0"/>
          </a:p>
        </p:txBody>
      </p:sp>
      <p:sp>
        <p:nvSpPr>
          <p:cNvPr id="3" name="Content Placeholder 2"/>
          <p:cNvSpPr>
            <a:spLocks noGrp="1"/>
          </p:cNvSpPr>
          <p:nvPr>
            <p:ph idx="1"/>
          </p:nvPr>
        </p:nvSpPr>
        <p:spPr>
          <a:xfrm>
            <a:off x="838200" y="1825625"/>
            <a:ext cx="5612704" cy="1883267"/>
          </a:xfrm>
        </p:spPr>
        <p:txBody>
          <a:bodyPr>
            <a:normAutofit fontScale="92500" lnSpcReduction="20000"/>
          </a:bodyPr>
          <a:lstStyle/>
          <a:p>
            <a:r>
              <a:rPr lang="en-US" dirty="0" smtClean="0"/>
              <a:t>Handles variable </a:t>
            </a:r>
            <a:r>
              <a:rPr lang="en-US" dirty="0"/>
              <a:t>sequence </a:t>
            </a:r>
            <a:r>
              <a:rPr lang="en-US" dirty="0" smtClean="0"/>
              <a:t>inputs </a:t>
            </a:r>
          </a:p>
          <a:p>
            <a:r>
              <a:rPr lang="en-US" dirty="0"/>
              <a:t>R</a:t>
            </a:r>
            <a:r>
              <a:rPr lang="en-US" dirty="0" smtClean="0"/>
              <a:t>ecurrent </a:t>
            </a:r>
            <a:r>
              <a:rPr lang="en-US" dirty="0"/>
              <a:t>loop from output to inputs </a:t>
            </a:r>
            <a:r>
              <a:rPr lang="en-US" dirty="0" smtClean="0"/>
              <a:t>to </a:t>
            </a:r>
            <a:r>
              <a:rPr lang="en-US" dirty="0"/>
              <a:t>handle variable length </a:t>
            </a:r>
            <a:r>
              <a:rPr lang="en-US" dirty="0" smtClean="0"/>
              <a:t>data</a:t>
            </a:r>
          </a:p>
          <a:p>
            <a:r>
              <a:rPr lang="en-US" dirty="0" smtClean="0"/>
              <a:t>Weights </a:t>
            </a:r>
            <a:r>
              <a:rPr lang="en-US" dirty="0"/>
              <a:t>are shared across layers </a:t>
            </a:r>
            <a:endParaRPr lang="en-US" dirty="0" smtClean="0"/>
          </a:p>
          <a:p>
            <a:r>
              <a:rPr lang="en-US" dirty="0" smtClean="0">
                <a:solidFill>
                  <a:schemeClr val="accent1"/>
                </a:solidFill>
              </a:rPr>
              <a:t>Backpropagation </a:t>
            </a:r>
            <a:r>
              <a:rPr lang="en-US" dirty="0">
                <a:solidFill>
                  <a:schemeClr val="accent1"/>
                </a:solidFill>
              </a:rPr>
              <a:t>Through Time (BPTT</a:t>
            </a:r>
            <a:r>
              <a:rPr lang="en-US" dirty="0" smtClean="0">
                <a:solidFill>
                  <a:schemeClr val="accent1"/>
                </a:solidFill>
              </a:rPr>
              <a:t>)</a:t>
            </a:r>
          </a:p>
          <a:p>
            <a:endParaRPr lang="en-US" dirty="0">
              <a:solidFill>
                <a:schemeClr val="accent1"/>
              </a:solidFill>
            </a:endParaRPr>
          </a:p>
          <a:p>
            <a:pPr lvl="1"/>
            <a:endParaRPr lang="en-US" dirty="0"/>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7</a:t>
            </a:fld>
            <a:endParaRPr lang="en-US"/>
          </a:p>
        </p:txBody>
      </p:sp>
      <p:pic>
        <p:nvPicPr>
          <p:cNvPr id="6" name="Picture 5"/>
          <p:cNvPicPr>
            <a:picLocks noChangeAspect="1"/>
          </p:cNvPicPr>
          <p:nvPr/>
        </p:nvPicPr>
        <p:blipFill>
          <a:blip r:embed="rId2"/>
          <a:stretch>
            <a:fillRect/>
          </a:stretch>
        </p:blipFill>
        <p:spPr>
          <a:xfrm>
            <a:off x="1966586" y="3705790"/>
            <a:ext cx="2730674" cy="1782124"/>
          </a:xfrm>
          <a:prstGeom prst="rect">
            <a:avLst/>
          </a:prstGeom>
        </p:spPr>
      </p:pic>
      <p:pic>
        <p:nvPicPr>
          <p:cNvPr id="7" name="Picture 6"/>
          <p:cNvPicPr>
            <a:picLocks noChangeAspect="1"/>
          </p:cNvPicPr>
          <p:nvPr/>
        </p:nvPicPr>
        <p:blipFill>
          <a:blip r:embed="rId3"/>
          <a:stretch>
            <a:fillRect/>
          </a:stretch>
        </p:blipFill>
        <p:spPr>
          <a:xfrm>
            <a:off x="6450904" y="1960904"/>
            <a:ext cx="5602253" cy="3594968"/>
          </a:xfrm>
          <a:prstGeom prst="rect">
            <a:avLst/>
          </a:prstGeom>
        </p:spPr>
      </p:pic>
      <p:sp>
        <p:nvSpPr>
          <p:cNvPr id="8" name="TextBox 7"/>
          <p:cNvSpPr txBox="1"/>
          <p:nvPr/>
        </p:nvSpPr>
        <p:spPr>
          <a:xfrm>
            <a:off x="700675" y="5521146"/>
            <a:ext cx="6218650" cy="1200329"/>
          </a:xfrm>
          <a:prstGeom prst="rect">
            <a:avLst/>
          </a:prstGeom>
          <a:noFill/>
        </p:spPr>
        <p:txBody>
          <a:bodyPr wrap="square" rtlCol="0">
            <a:spAutoFit/>
          </a:bodyPr>
          <a:lstStyle/>
          <a:p>
            <a:r>
              <a:rPr lang="en-US" dirty="0"/>
              <a:t>U,V,W are weight matrices, b and c are biases, h is a hidden state. Hidden state at a time t is an input to next time step t+1. Final layer is a </a:t>
            </a:r>
            <a:r>
              <a:rPr lang="en-US" dirty="0" err="1"/>
              <a:t>softmax</a:t>
            </a:r>
            <a:r>
              <a:rPr lang="en-US" dirty="0"/>
              <a:t> layer that gives a valid probability distribution over output sequence.</a:t>
            </a:r>
          </a:p>
        </p:txBody>
      </p:sp>
    </p:spTree>
    <p:extLst>
      <p:ext uri="{BB962C8B-B14F-4D97-AF65-F5344CB8AC3E}">
        <p14:creationId xmlns:p14="http://schemas.microsoft.com/office/powerpoint/2010/main" val="205095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Short Term Memory(LSTM)</a:t>
            </a:r>
            <a:endParaRPr lang="en-US" dirty="0"/>
          </a:p>
        </p:txBody>
      </p:sp>
      <p:sp>
        <p:nvSpPr>
          <p:cNvPr id="3" name="Content Placeholder 2"/>
          <p:cNvSpPr>
            <a:spLocks noGrp="1"/>
          </p:cNvSpPr>
          <p:nvPr>
            <p:ph idx="1"/>
          </p:nvPr>
        </p:nvSpPr>
        <p:spPr>
          <a:xfrm>
            <a:off x="838199" y="1825625"/>
            <a:ext cx="5324605" cy="2321778"/>
          </a:xfrm>
        </p:spPr>
        <p:txBody>
          <a:bodyPr>
            <a:normAutofit fontScale="92500" lnSpcReduction="10000"/>
          </a:bodyPr>
          <a:lstStyle/>
          <a:p>
            <a:r>
              <a:rPr lang="en-US" dirty="0" smtClean="0"/>
              <a:t>Special </a:t>
            </a:r>
            <a:r>
              <a:rPr lang="en-US" dirty="0"/>
              <a:t>gated structure with three gates to control memorization and forgetting in </a:t>
            </a:r>
            <a:r>
              <a:rPr lang="en-US" dirty="0" smtClean="0"/>
              <a:t>RNN.</a:t>
            </a:r>
          </a:p>
          <a:p>
            <a:r>
              <a:rPr lang="en-US" dirty="0" smtClean="0"/>
              <a:t>Mitigate </a:t>
            </a:r>
            <a:r>
              <a:rPr lang="en-US" dirty="0"/>
              <a:t>the problem of vanishing </a:t>
            </a:r>
            <a:r>
              <a:rPr lang="en-US" dirty="0" smtClean="0"/>
              <a:t>gradients and </a:t>
            </a:r>
            <a:r>
              <a:rPr lang="en-US" dirty="0"/>
              <a:t>also allows for remembering over long range.</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8</a:t>
            </a:fld>
            <a:endParaRPr lang="en-US"/>
          </a:p>
        </p:txBody>
      </p:sp>
      <p:pic>
        <p:nvPicPr>
          <p:cNvPr id="6" name="Picture 5"/>
          <p:cNvPicPr>
            <a:picLocks noChangeAspect="1"/>
          </p:cNvPicPr>
          <p:nvPr/>
        </p:nvPicPr>
        <p:blipFill>
          <a:blip r:embed="rId3"/>
          <a:stretch>
            <a:fillRect/>
          </a:stretch>
        </p:blipFill>
        <p:spPr>
          <a:xfrm>
            <a:off x="763211" y="4018208"/>
            <a:ext cx="4907723" cy="2228046"/>
          </a:xfrm>
          <a:prstGeom prst="rect">
            <a:avLst/>
          </a:prstGeom>
        </p:spPr>
      </p:pic>
      <p:pic>
        <p:nvPicPr>
          <p:cNvPr id="8" name="Picture 7"/>
          <p:cNvPicPr>
            <a:picLocks noChangeAspect="1"/>
          </p:cNvPicPr>
          <p:nvPr/>
        </p:nvPicPr>
        <p:blipFill>
          <a:blip r:embed="rId4"/>
          <a:stretch>
            <a:fillRect/>
          </a:stretch>
        </p:blipFill>
        <p:spPr>
          <a:xfrm>
            <a:off x="6494907" y="1514899"/>
            <a:ext cx="5262859" cy="3377934"/>
          </a:xfrm>
          <a:prstGeom prst="rect">
            <a:avLst/>
          </a:prstGeom>
        </p:spPr>
      </p:pic>
      <p:sp>
        <p:nvSpPr>
          <p:cNvPr id="9" name="TextBox 8"/>
          <p:cNvSpPr txBox="1"/>
          <p:nvPr/>
        </p:nvSpPr>
        <p:spPr>
          <a:xfrm>
            <a:off x="6162803" y="5185519"/>
            <a:ext cx="5661766" cy="1477328"/>
          </a:xfrm>
          <a:prstGeom prst="rect">
            <a:avLst/>
          </a:prstGeom>
          <a:noFill/>
        </p:spPr>
        <p:txBody>
          <a:bodyPr wrap="square" rtlCol="0">
            <a:spAutoFit/>
          </a:bodyPr>
          <a:lstStyle/>
          <a:p>
            <a:r>
              <a:rPr lang="en-US" b="1" dirty="0" smtClean="0"/>
              <a:t>Bi-LSTM</a:t>
            </a:r>
            <a:r>
              <a:rPr lang="en-US" dirty="0" smtClean="0"/>
              <a:t>: two </a:t>
            </a:r>
            <a:r>
              <a:rPr lang="en-US" dirty="0"/>
              <a:t>LSTM layers, one processes words in a sentence in forward and another in backward direction since many times context in one direction is not sufficient for prediction or in </a:t>
            </a:r>
            <a:r>
              <a:rPr lang="en-US" b="1" dirty="0"/>
              <a:t>language modeling </a:t>
            </a:r>
            <a:r>
              <a:rPr lang="en-US" dirty="0"/>
              <a:t>tasks. </a:t>
            </a:r>
          </a:p>
          <a:p>
            <a:endParaRPr lang="en-US" dirty="0"/>
          </a:p>
        </p:txBody>
      </p:sp>
    </p:spTree>
    <p:extLst>
      <p:ext uri="{BB962C8B-B14F-4D97-AF65-F5344CB8AC3E}">
        <p14:creationId xmlns:p14="http://schemas.microsoft.com/office/powerpoint/2010/main" val="104267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Transformers</a:t>
            </a:r>
            <a:endParaRPr lang="en-US" dirty="0"/>
          </a:p>
        </p:txBody>
      </p:sp>
      <p:sp>
        <p:nvSpPr>
          <p:cNvPr id="3" name="Content Placeholder 2"/>
          <p:cNvSpPr>
            <a:spLocks noGrp="1"/>
          </p:cNvSpPr>
          <p:nvPr>
            <p:ph idx="1"/>
          </p:nvPr>
        </p:nvSpPr>
        <p:spPr>
          <a:xfrm>
            <a:off x="838200" y="1825626"/>
            <a:ext cx="5982730" cy="1127639"/>
          </a:xfrm>
        </p:spPr>
        <p:txBody>
          <a:bodyPr>
            <a:normAutofit/>
          </a:bodyPr>
          <a:lstStyle/>
          <a:p>
            <a:r>
              <a:rPr lang="en-US" sz="1800" b="1" dirty="0"/>
              <a:t>Attention Mechanism</a:t>
            </a:r>
            <a:r>
              <a:rPr lang="en-US" sz="1800" dirty="0"/>
              <a:t>: Helps in focusing for more relevant words in sentence while deciding how much importance to give to which part. </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9</a:t>
            </a:fld>
            <a:endParaRPr lang="en-US"/>
          </a:p>
        </p:txBody>
      </p:sp>
      <p:pic>
        <p:nvPicPr>
          <p:cNvPr id="6" name="Picture 5"/>
          <p:cNvPicPr>
            <a:picLocks noChangeAspect="1"/>
          </p:cNvPicPr>
          <p:nvPr/>
        </p:nvPicPr>
        <p:blipFill>
          <a:blip r:embed="rId3"/>
          <a:stretch>
            <a:fillRect/>
          </a:stretch>
        </p:blipFill>
        <p:spPr>
          <a:xfrm>
            <a:off x="7018638" y="1019036"/>
            <a:ext cx="3992419" cy="5248917"/>
          </a:xfrm>
          <a:prstGeom prst="rect">
            <a:avLst/>
          </a:prstGeom>
        </p:spPr>
      </p:pic>
      <p:pic>
        <p:nvPicPr>
          <p:cNvPr id="7" name="Picture 6"/>
          <p:cNvPicPr>
            <a:picLocks noChangeAspect="1"/>
          </p:cNvPicPr>
          <p:nvPr/>
        </p:nvPicPr>
        <p:blipFill>
          <a:blip r:embed="rId4"/>
          <a:stretch>
            <a:fillRect/>
          </a:stretch>
        </p:blipFill>
        <p:spPr>
          <a:xfrm>
            <a:off x="1746937" y="2765527"/>
            <a:ext cx="3390900" cy="685800"/>
          </a:xfrm>
          <a:prstGeom prst="rect">
            <a:avLst/>
          </a:prstGeom>
        </p:spPr>
      </p:pic>
      <p:sp>
        <p:nvSpPr>
          <p:cNvPr id="8" name="TextBox 7"/>
          <p:cNvSpPr txBox="1"/>
          <p:nvPr/>
        </p:nvSpPr>
        <p:spPr>
          <a:xfrm>
            <a:off x="838200" y="3737703"/>
            <a:ext cx="5809735" cy="2308324"/>
          </a:xfrm>
          <a:prstGeom prst="rect">
            <a:avLst/>
          </a:prstGeom>
          <a:noFill/>
        </p:spPr>
        <p:txBody>
          <a:bodyPr wrap="square" rtlCol="0">
            <a:spAutoFit/>
          </a:bodyPr>
          <a:lstStyle/>
          <a:p>
            <a:pPr marL="285750" indent="-285750">
              <a:buFont typeface="Arial" charset="0"/>
              <a:buChar char="•"/>
            </a:pPr>
            <a:r>
              <a:rPr lang="en-US" dirty="0"/>
              <a:t>Attention is basically a scaled dot product that assigns probability distribution over keys that are closely aligned to query vector Q </a:t>
            </a:r>
            <a:endParaRPr lang="en-US" dirty="0" smtClean="0"/>
          </a:p>
          <a:p>
            <a:pPr marL="285750" indent="-285750">
              <a:buFont typeface="Arial" charset="0"/>
              <a:buChar char="•"/>
            </a:pPr>
            <a:r>
              <a:rPr lang="en-US" b="1" dirty="0" smtClean="0"/>
              <a:t>Transformer</a:t>
            </a:r>
            <a:r>
              <a:rPr lang="en-US" dirty="0" smtClean="0"/>
              <a:t> remove </a:t>
            </a:r>
            <a:r>
              <a:rPr lang="en-US" dirty="0"/>
              <a:t>the recurrent layers thereby reducing the training time and making it possible to take advantage of parallel operations which was not possible with RNN due to sequential series of operations. </a:t>
            </a:r>
          </a:p>
          <a:p>
            <a:endParaRPr lang="en-US" dirty="0"/>
          </a:p>
        </p:txBody>
      </p:sp>
    </p:spTree>
    <p:extLst>
      <p:ext uri="{BB962C8B-B14F-4D97-AF65-F5344CB8AC3E}">
        <p14:creationId xmlns:p14="http://schemas.microsoft.com/office/powerpoint/2010/main" val="716848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4573</TotalTime>
  <Words>1283</Words>
  <Application>Microsoft Macintosh PowerPoint</Application>
  <PresentationFormat>Widescreen</PresentationFormat>
  <Paragraphs>124</Paragraphs>
  <Slides>15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Calibri Light</vt:lpstr>
      <vt:lpstr>Arial</vt:lpstr>
      <vt:lpstr>Office Theme</vt:lpstr>
      <vt:lpstr> SEMINAR III  Towards Detecting Dictionary Based Malicious Domain Names  </vt:lpstr>
      <vt:lpstr>Malware Communication</vt:lpstr>
      <vt:lpstr>Algorithmically Generated Domain (AGD) </vt:lpstr>
      <vt:lpstr>Related Work</vt:lpstr>
      <vt:lpstr>Gap Analysis</vt:lpstr>
      <vt:lpstr>Proposed Work</vt:lpstr>
      <vt:lpstr>Recurrent Neural Network(RNN)</vt:lpstr>
      <vt:lpstr>Long Short Term Memory(LSTM)</vt:lpstr>
      <vt:lpstr>Transformers</vt:lpstr>
      <vt:lpstr>Bidirectional Encoder Representations from Transformer(BERT)</vt:lpstr>
      <vt:lpstr>Training BERT</vt:lpstr>
      <vt:lpstr>Dataset</vt:lpstr>
      <vt:lpstr>Results DGA Detection</vt:lpstr>
      <vt:lpstr>Results DGA Classification</vt:lpstr>
      <vt:lpstr>Conclusion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Based Network Intrusion Detection Systems</dc:title>
  <dc:creator>mukeriamir@gmail.com</dc:creator>
  <cp:lastModifiedBy>mukeriamir@gmail.com</cp:lastModifiedBy>
  <cp:revision>404</cp:revision>
  <dcterms:created xsi:type="dcterms:W3CDTF">2021-06-09T10:40:02Z</dcterms:created>
  <dcterms:modified xsi:type="dcterms:W3CDTF">2021-08-29T18:19:30Z</dcterms:modified>
</cp:coreProperties>
</file>